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3" r:id="rId10"/>
    <p:sldId id="264" r:id="rId11"/>
    <p:sldId id="267" r:id="rId12"/>
    <p:sldId id="268" r:id="rId13"/>
    <p:sldId id="269" r:id="rId14"/>
    <p:sldId id="272" r:id="rId15"/>
    <p:sldId id="270" r:id="rId16"/>
    <p:sldId id="271" r:id="rId17"/>
    <p:sldId id="273" r:id="rId18"/>
    <p:sldId id="274" r:id="rId19"/>
    <p:sldId id="275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97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216" y="2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8DC994-5A09-4D4E-AF25-5441E901CE0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07" y="767065"/>
            <a:ext cx="3630428" cy="1903957"/>
          </a:xfrm>
          <a:prstGeom prst="rect">
            <a:avLst/>
          </a:prstGeom>
        </p:spPr>
      </p:pic>
      <p:pic>
        <p:nvPicPr>
          <p:cNvPr id="1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ECD710C-4111-2D44-ACB7-F1127E1E90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6752" y="-178670"/>
            <a:ext cx="3070730" cy="307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54E97-BD0B-1F4B-84E4-E66091861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08" y="2207524"/>
            <a:ext cx="9173795" cy="1646302"/>
          </a:xfrm>
        </p:spPr>
        <p:txBody>
          <a:bodyPr/>
          <a:lstStyle/>
          <a:p>
            <a:r>
              <a:rPr lang="en-BE" dirty="0"/>
              <a:t>GeoAtelier: </a:t>
            </a:r>
            <a:br>
              <a:rPr lang="en-BE" dirty="0"/>
            </a:br>
            <a:r>
              <a:rPr lang="en-BE" dirty="0"/>
              <a:t>Hands-on GeoIoT van A tot Z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AC57373-1FCF-D442-8808-C4F0A8C0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5600" y="208721"/>
            <a:ext cx="3860800" cy="1892300"/>
          </a:xfrm>
          <a:prstGeom prst="rect">
            <a:avLst/>
          </a:prstGeom>
        </p:spPr>
      </p:pic>
      <p:pic>
        <p:nvPicPr>
          <p:cNvPr id="6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C82E9562-2CDD-D642-86A8-F9ECBFC06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06" y="4704655"/>
            <a:ext cx="2081347" cy="1808880"/>
          </a:xfrm>
          <a:prstGeom prst="rect">
            <a:avLst/>
          </a:prstGeom>
        </p:spPr>
      </p:pic>
      <p:pic>
        <p:nvPicPr>
          <p:cNvPr id="12" name="Picture 11" descr="A close-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42439FA8-02F4-9C43-BB02-0888734E7D2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820" y="4226602"/>
            <a:ext cx="5021848" cy="2633680"/>
          </a:xfrm>
          <a:prstGeom prst="rect">
            <a:avLst/>
          </a:prstGeom>
        </p:spPr>
      </p:pic>
      <p:pic>
        <p:nvPicPr>
          <p:cNvPr id="18" name="Afbeelding 8">
            <a:extLst>
              <a:ext uri="{FF2B5EF4-FFF2-40B4-BE49-F238E27FC236}">
                <a16:creationId xmlns:a16="http://schemas.microsoft.com/office/drawing/2014/main" id="{FBB00E13-1045-2241-A09C-68BB54E2AA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86" r="20842" b="7608"/>
          <a:stretch/>
        </p:blipFill>
        <p:spPr>
          <a:xfrm>
            <a:off x="8026400" y="4558742"/>
            <a:ext cx="4027623" cy="2122437"/>
          </a:xfrm>
          <a:prstGeom prst="rect">
            <a:avLst/>
          </a:prstGeom>
        </p:spPr>
      </p:pic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B92EF24-B316-404B-B642-6D59766CD75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162697"/>
            <a:ext cx="2914525" cy="2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3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Installeer ESP8266 board</a:t>
            </a:r>
          </a:p>
        </p:txBody>
      </p:sp>
      <p:pic>
        <p:nvPicPr>
          <p:cNvPr id="1026" name="Picture 2" descr="Preferences">
            <a:extLst>
              <a:ext uri="{FF2B5EF4-FFF2-40B4-BE49-F238E27FC236}">
                <a16:creationId xmlns:a16="http://schemas.microsoft.com/office/drawing/2014/main" id="{8F38917A-6351-45D4-55C1-F616F2E8B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1" y="2465743"/>
            <a:ext cx="5651038" cy="39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4A8D8C-63D6-85FB-FF19-4BCE17E93874}"/>
              </a:ext>
            </a:extLst>
          </p:cNvPr>
          <p:cNvCxnSpPr/>
          <p:nvPr/>
        </p:nvCxnSpPr>
        <p:spPr>
          <a:xfrm flipH="1">
            <a:off x="8240781" y="3868355"/>
            <a:ext cx="1621536" cy="14264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63181"/>
            <a:ext cx="8504244" cy="3880772"/>
          </a:xfrm>
        </p:spPr>
        <p:txBody>
          <a:bodyPr/>
          <a:lstStyle/>
          <a:p>
            <a:pPr marL="0" indent="0">
              <a:buNone/>
            </a:pPr>
            <a:r>
              <a:rPr lang="en-BE" dirty="0"/>
              <a:t>Via Preferences:</a:t>
            </a:r>
          </a:p>
          <a:p>
            <a:pPr marL="0" indent="0">
              <a:buNone/>
            </a:pPr>
            <a:r>
              <a:rPr lang="en-BE" dirty="0"/>
              <a:t>Copieer de URL van clipboard.txt op de share</a:t>
            </a:r>
          </a:p>
        </p:txBody>
      </p:sp>
    </p:spTree>
    <p:extLst>
      <p:ext uri="{BB962C8B-B14F-4D97-AF65-F5344CB8AC3E}">
        <p14:creationId xmlns:p14="http://schemas.microsoft.com/office/powerpoint/2010/main" val="217088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Installeer ESP8266 board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63181"/>
            <a:ext cx="8504244" cy="388077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the menus, go to Board manager... (Tools, Board, Board Manager...)</a:t>
            </a:r>
          </a:p>
          <a:p>
            <a:r>
              <a:rPr lang="en-GB" dirty="0"/>
              <a:t>Search for ESP8266 and install (version 3.0.2)</a:t>
            </a:r>
          </a:p>
          <a:p>
            <a:pPr lvl="1"/>
            <a:r>
              <a:rPr lang="en-GB" dirty="0" err="1"/>
              <a:t>Duurt</a:t>
            </a:r>
            <a:r>
              <a:rPr lang="en-GB" dirty="0"/>
              <a:t> ff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CB415C-5BB9-81C0-85CE-ECCC5D45C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67" y="2607837"/>
            <a:ext cx="6909665" cy="38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03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Installeer ESP8266 board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63181"/>
            <a:ext cx="8504244" cy="388077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the menus, go to Board... (Tools, Board)</a:t>
            </a:r>
          </a:p>
          <a:p>
            <a:r>
              <a:rPr lang="en-GB" dirty="0" err="1"/>
              <a:t>Selecteer</a:t>
            </a:r>
            <a:r>
              <a:rPr lang="en-GB" dirty="0"/>
              <a:t> je ESP8266 WEMOS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B9B3113-B90E-4998-8E6C-769C8CEC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88" y="2734846"/>
            <a:ext cx="3057712" cy="3762371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B86A3B-191C-A405-DBBA-8973E4A9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707319"/>
            <a:ext cx="3073400" cy="1587500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EDA5DF5-26D1-9083-EE64-6AED8DCC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0" y="893234"/>
            <a:ext cx="3162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7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Sluit de ESP8266 aan op je computer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1563181"/>
            <a:ext cx="10075333" cy="50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Via de USB </a:t>
            </a:r>
            <a:r>
              <a:rPr lang="en-GB" dirty="0" err="1"/>
              <a:t>kabel</a:t>
            </a:r>
            <a:br>
              <a:rPr lang="en-GB" dirty="0"/>
            </a:br>
            <a:r>
              <a:rPr lang="en-GB" dirty="0"/>
              <a:t>De LED </a:t>
            </a:r>
            <a:r>
              <a:rPr lang="en-GB" dirty="0" err="1"/>
              <a:t>gaat</a:t>
            </a:r>
            <a:r>
              <a:rPr lang="en-GB" dirty="0"/>
              <a:t> even </a:t>
            </a:r>
            <a:r>
              <a:rPr lang="en-GB" dirty="0" err="1"/>
              <a:t>flikkeren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de rode LED </a:t>
            </a:r>
            <a:r>
              <a:rPr lang="en-GB" dirty="0" err="1"/>
              <a:t>onder</a:t>
            </a:r>
            <a:r>
              <a:rPr lang="en-GB" dirty="0"/>
              <a:t> de GPS </a:t>
            </a:r>
            <a:r>
              <a:rPr lang="en-GB" dirty="0" err="1"/>
              <a:t>licht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op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Nu </a:t>
            </a:r>
            <a:r>
              <a:rPr lang="en-GB" dirty="0" err="1"/>
              <a:t>naar</a:t>
            </a:r>
            <a:r>
              <a:rPr lang="en-GB" dirty="0"/>
              <a:t> Tools -&gt; Port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Op MacOS: </a:t>
            </a:r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/dev/cu.usbserial-1420</a:t>
            </a:r>
          </a:p>
          <a:p>
            <a:pPr marL="0" indent="0">
              <a:buNone/>
            </a:pPr>
            <a:r>
              <a:rPr lang="en-GB" dirty="0"/>
              <a:t>Op Windows: </a:t>
            </a:r>
            <a:r>
              <a:rPr lang="en-GB" dirty="0">
                <a:solidFill>
                  <a:schemeClr val="accent6"/>
                </a:solidFill>
                <a:latin typeface="Courier" pitchFamily="2" charset="0"/>
              </a:rPr>
              <a:t>COM3</a:t>
            </a:r>
          </a:p>
          <a:p>
            <a:pPr marL="0" indent="0">
              <a:buNone/>
            </a:pPr>
            <a:r>
              <a:rPr lang="en-GB" dirty="0"/>
              <a:t>Op Linux: </a:t>
            </a:r>
            <a:r>
              <a:rPr lang="en-GB" dirty="0">
                <a:solidFill>
                  <a:schemeClr val="accent6"/>
                </a:solidFill>
              </a:rPr>
              <a:t>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Als je de Port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ziet</a:t>
            </a:r>
            <a:r>
              <a:rPr lang="en-GB" dirty="0"/>
              <a:t>, </a:t>
            </a:r>
            <a:r>
              <a:rPr lang="en-GB" dirty="0" err="1"/>
              <a:t>vraag</a:t>
            </a:r>
            <a:r>
              <a:rPr lang="en-GB" dirty="0"/>
              <a:t> </a:t>
            </a:r>
            <a:r>
              <a:rPr lang="en-GB" dirty="0" err="1"/>
              <a:t>hulp</a:t>
            </a:r>
            <a:r>
              <a:rPr lang="en-GB" dirty="0"/>
              <a:t>!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38A4B3C-0DE9-CF88-A669-E5F88FEDE3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5200" y="3679847"/>
            <a:ext cx="4496000" cy="28902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C68CAE-5F92-A149-0D61-DE20129D3F7E}"/>
              </a:ext>
            </a:extLst>
          </p:cNvPr>
          <p:cNvCxnSpPr>
            <a:cxnSpLocks/>
          </p:cNvCxnSpPr>
          <p:nvPr/>
        </p:nvCxnSpPr>
        <p:spPr>
          <a:xfrm flipV="1">
            <a:off x="6863938" y="4927601"/>
            <a:ext cx="688769" cy="4156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26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1. Arduino Blink! (knipper LED)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1563181"/>
            <a:ext cx="10075333" cy="50069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File -&gt; Examples -&gt; 01.Basics -&gt; Blink</a:t>
            </a:r>
          </a:p>
          <a:p>
            <a:pPr marL="0" indent="0">
              <a:buNone/>
            </a:pPr>
            <a:endParaRPr lang="en-GB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// the setup function runs once when you press reset or power the board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void setup() {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  // initialize digital pin LED_BUILTIN as an output.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  </a:t>
            </a:r>
            <a:r>
              <a:rPr lang="en-GB" b="1" dirty="0" err="1">
                <a:latin typeface="Courier" pitchFamily="2" charset="0"/>
              </a:rPr>
              <a:t>pinMode</a:t>
            </a:r>
            <a:r>
              <a:rPr lang="en-GB" b="1" dirty="0">
                <a:latin typeface="Courier" pitchFamily="2" charset="0"/>
              </a:rPr>
              <a:t>(LED_BUILTIN, OUTPUT);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}</a:t>
            </a:r>
          </a:p>
          <a:p>
            <a:pPr marL="0" indent="0">
              <a:buNone/>
            </a:pPr>
            <a:endParaRPr lang="en-GB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// the loop function runs over and over again forever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void loop() {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  </a:t>
            </a:r>
            <a:r>
              <a:rPr lang="en-GB" b="1" dirty="0" err="1">
                <a:latin typeface="Courier" pitchFamily="2" charset="0"/>
              </a:rPr>
              <a:t>digitalWrite</a:t>
            </a:r>
            <a:r>
              <a:rPr lang="en-GB" b="1" dirty="0">
                <a:latin typeface="Courier" pitchFamily="2" charset="0"/>
              </a:rPr>
              <a:t>(LED_BUILTIN, HIGH);   // turn the LED on (HIGH is the voltage level)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  delay(1000);                       // wait for a second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  </a:t>
            </a:r>
            <a:r>
              <a:rPr lang="en-GB" b="1" dirty="0" err="1">
                <a:latin typeface="Courier" pitchFamily="2" charset="0"/>
              </a:rPr>
              <a:t>digitalWrite</a:t>
            </a:r>
            <a:r>
              <a:rPr lang="en-GB" b="1" dirty="0">
                <a:latin typeface="Courier" pitchFamily="2" charset="0"/>
              </a:rPr>
              <a:t>(LED_BUILTIN, LOW);    // turn the LED off by making the voltage LOW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  delay(1000);                       // wait for a second</a:t>
            </a:r>
          </a:p>
          <a:p>
            <a:pPr marL="0" indent="0">
              <a:buNone/>
            </a:pPr>
            <a:r>
              <a:rPr lang="en-GB" b="1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338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Voorbereiding voor de oefeningen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1563181"/>
            <a:ext cx="10075333" cy="50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Copieer</a:t>
            </a:r>
            <a:r>
              <a:rPr lang="en-GB" dirty="0"/>
              <a:t> folder </a:t>
            </a:r>
            <a:r>
              <a:rPr lang="en-GB" dirty="0" err="1"/>
              <a:t>naar</a:t>
            </a:r>
            <a:r>
              <a:rPr lang="en-GB" dirty="0"/>
              <a:t> je Arduino library folder </a:t>
            </a:r>
          </a:p>
          <a:p>
            <a:pPr marL="0" indent="0">
              <a:buNone/>
            </a:pPr>
            <a:r>
              <a:rPr lang="en-GB" i="1" dirty="0"/>
              <a:t>(in </a:t>
            </a:r>
            <a:r>
              <a:rPr lang="en-GB" i="1" dirty="0" err="1"/>
              <a:t>Mijn</a:t>
            </a:r>
            <a:r>
              <a:rPr lang="en-GB" i="1" dirty="0"/>
              <a:t> </a:t>
            </a:r>
            <a:r>
              <a:rPr lang="en-GB" i="1" dirty="0" err="1"/>
              <a:t>Documenten</a:t>
            </a:r>
            <a:r>
              <a:rPr lang="en-GB" i="1" dirty="0"/>
              <a:t>/</a:t>
            </a:r>
            <a:r>
              <a:rPr lang="en-GB" i="1" dirty="0" err="1"/>
              <a:t>myDocuments</a:t>
            </a:r>
            <a:r>
              <a:rPr lang="en-GB" i="1" dirty="0"/>
              <a:t>)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E3A034-3B87-AAF1-08F8-9F0A3704A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7" y="1752988"/>
            <a:ext cx="6459192" cy="49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2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2. LogWindow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1563181"/>
            <a:ext cx="10075333" cy="50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Tools -&gt; Serial Monitor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 err="1"/>
              <a:t>Hier</a:t>
            </a:r>
            <a:r>
              <a:rPr lang="en-GB" i="1" dirty="0"/>
              <a:t> </a:t>
            </a:r>
            <a:r>
              <a:rPr lang="en-GB" i="1" dirty="0" err="1"/>
              <a:t>gaan</a:t>
            </a:r>
            <a:r>
              <a:rPr lang="en-GB" i="1" dirty="0"/>
              <a:t> we melding </a:t>
            </a:r>
            <a:r>
              <a:rPr lang="en-GB" i="1" dirty="0" err="1"/>
              <a:t>zien</a:t>
            </a:r>
            <a:r>
              <a:rPr lang="en-GB" i="1" dirty="0"/>
              <a:t> – “Poor Man’s Debugging”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Blink </a:t>
            </a:r>
            <a:r>
              <a:rPr lang="en-GB" i="1" dirty="0" err="1"/>
              <a:t>voorbeeld</a:t>
            </a:r>
            <a:r>
              <a:rPr lang="en-GB" i="1" dirty="0"/>
              <a:t>, nu met </a:t>
            </a:r>
            <a:r>
              <a:rPr lang="en-GB" i="1" dirty="0" err="1"/>
              <a:t>een</a:t>
            </a:r>
            <a:r>
              <a:rPr lang="en-GB" i="1" dirty="0"/>
              <a:t> melding.</a:t>
            </a:r>
          </a:p>
          <a:p>
            <a:pPr marL="0" indent="0">
              <a:buNone/>
            </a:pPr>
            <a:r>
              <a:rPr lang="en-GB" i="1" dirty="0"/>
              <a:t>Source code in de </a:t>
            </a:r>
            <a:r>
              <a:rPr lang="en-GB" i="1" dirty="0">
                <a:solidFill>
                  <a:schemeClr val="accent6"/>
                </a:solidFill>
              </a:rPr>
              <a:t>GitHub</a:t>
            </a:r>
            <a:r>
              <a:rPr lang="en-GB" i="1" dirty="0"/>
              <a:t> folder op de share, </a:t>
            </a:r>
            <a:r>
              <a:rPr lang="en-GB" i="1" dirty="0">
                <a:solidFill>
                  <a:schemeClr val="accent6"/>
                </a:solidFill>
              </a:rPr>
              <a:t>2_LogWindow</a:t>
            </a:r>
            <a:r>
              <a:rPr lang="en-GB" i="1" dirty="0"/>
              <a:t>, </a:t>
            </a:r>
            <a:r>
              <a:rPr lang="en-GB" i="1" dirty="0">
                <a:solidFill>
                  <a:schemeClr val="accent6"/>
                </a:solidFill>
              </a:rPr>
              <a:t>2_LogWindow.ino</a:t>
            </a:r>
          </a:p>
        </p:txBody>
      </p:sp>
    </p:spTree>
    <p:extLst>
      <p:ext uri="{BB962C8B-B14F-4D97-AF65-F5344CB8AC3E}">
        <p14:creationId xmlns:p14="http://schemas.microsoft.com/office/powerpoint/2010/main" val="275497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3. GPS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63181"/>
            <a:ext cx="8658578" cy="50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GPS is reeds </a:t>
            </a:r>
            <a:r>
              <a:rPr lang="en-GB" i="1" dirty="0" err="1"/>
              <a:t>volledig</a:t>
            </a:r>
            <a:r>
              <a:rPr lang="en-GB" i="1" dirty="0"/>
              <a:t> </a:t>
            </a:r>
            <a:r>
              <a:rPr lang="en-GB" i="1" dirty="0" err="1"/>
              <a:t>bedraad</a:t>
            </a:r>
            <a:endParaRPr lang="en-GB" i="1" dirty="0"/>
          </a:p>
          <a:p>
            <a:pPr marL="0" indent="0">
              <a:buNone/>
            </a:pPr>
            <a:r>
              <a:rPr lang="en-GB" i="1" dirty="0"/>
              <a:t>(</a:t>
            </a:r>
            <a:r>
              <a:rPr lang="en-GB" i="1" dirty="0" err="1"/>
              <a:t>mogelijk</a:t>
            </a:r>
            <a:r>
              <a:rPr lang="en-GB" i="1" dirty="0"/>
              <a:t> </a:t>
            </a:r>
            <a:r>
              <a:rPr lang="en-GB" i="1" dirty="0" err="1"/>
              <a:t>moeilijk</a:t>
            </a:r>
            <a:r>
              <a:rPr lang="en-GB" i="1" dirty="0"/>
              <a:t> om </a:t>
            </a:r>
            <a:r>
              <a:rPr lang="en-GB" i="1" dirty="0" err="1"/>
              <a:t>een</a:t>
            </a:r>
            <a:r>
              <a:rPr lang="en-GB" i="1" dirty="0"/>
              <a:t> fix </a:t>
            </a:r>
            <a:r>
              <a:rPr lang="en-GB" i="1" dirty="0" err="1"/>
              <a:t>te</a:t>
            </a:r>
            <a:r>
              <a:rPr lang="en-GB" i="1" dirty="0"/>
              <a:t> </a:t>
            </a:r>
            <a:r>
              <a:rPr lang="en-GB" i="1" dirty="0" err="1"/>
              <a:t>krijgen</a:t>
            </a:r>
            <a:r>
              <a:rPr lang="en-GB" i="1" dirty="0"/>
              <a:t> – </a:t>
            </a:r>
            <a:r>
              <a:rPr lang="en-GB" i="1" dirty="0" err="1"/>
              <a:t>voor</a:t>
            </a:r>
            <a:r>
              <a:rPr lang="en-GB" i="1" dirty="0"/>
              <a:t> de </a:t>
            </a:r>
            <a:r>
              <a:rPr lang="en-GB" i="1" dirty="0" err="1"/>
              <a:t>volgende</a:t>
            </a:r>
            <a:r>
              <a:rPr lang="en-GB" i="1" dirty="0"/>
              <a:t> </a:t>
            </a:r>
            <a:r>
              <a:rPr lang="en-GB" i="1" dirty="0" err="1"/>
              <a:t>oefeningen</a:t>
            </a:r>
            <a:r>
              <a:rPr lang="en-GB" i="1" dirty="0"/>
              <a:t> er is </a:t>
            </a:r>
            <a:r>
              <a:rPr lang="en-GB" i="1" dirty="0" err="1"/>
              <a:t>een</a:t>
            </a:r>
            <a:r>
              <a:rPr lang="en-GB" i="1" dirty="0"/>
              <a:t> reserve </a:t>
            </a:r>
            <a:r>
              <a:rPr lang="en-GB" i="1" dirty="0" err="1"/>
              <a:t>lijst</a:t>
            </a:r>
            <a:r>
              <a:rPr lang="en-GB" i="1" dirty="0"/>
              <a:t> van </a:t>
            </a:r>
            <a:r>
              <a:rPr lang="en-GB" i="1" dirty="0" err="1"/>
              <a:t>locaties</a:t>
            </a:r>
            <a:r>
              <a:rPr lang="en-GB" i="1" dirty="0"/>
              <a:t>)</a:t>
            </a:r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2ABE7C-00E7-5774-41FE-F56C4ED656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6623" y="2511411"/>
            <a:ext cx="6479822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6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4. Tijd voor de sensoren!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63181"/>
            <a:ext cx="8658578" cy="50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Ga </a:t>
            </a:r>
            <a:r>
              <a:rPr lang="en-GB" i="1" dirty="0" err="1"/>
              <a:t>een</a:t>
            </a:r>
            <a:r>
              <a:rPr lang="en-GB" i="1" dirty="0"/>
              <a:t> sensor </a:t>
            </a:r>
            <a:r>
              <a:rPr lang="en-GB" i="1" dirty="0" err="1"/>
              <a:t>ophalen</a:t>
            </a:r>
            <a:r>
              <a:rPr lang="en-GB" i="1" dirty="0"/>
              <a:t> (</a:t>
            </a:r>
            <a:r>
              <a:rPr lang="en-GB" i="1" dirty="0" err="1"/>
              <a:t>zorg</a:t>
            </a:r>
            <a:r>
              <a:rPr lang="en-GB" i="1" dirty="0"/>
              <a:t> </a:t>
            </a:r>
            <a:r>
              <a:rPr lang="en-GB" i="1" dirty="0" err="1"/>
              <a:t>dat</a:t>
            </a:r>
            <a:r>
              <a:rPr lang="en-GB" i="1" dirty="0"/>
              <a:t> je </a:t>
            </a:r>
            <a:r>
              <a:rPr lang="en-GB" i="1" dirty="0" err="1"/>
              <a:t>ook</a:t>
            </a:r>
            <a:r>
              <a:rPr lang="en-GB" i="1" dirty="0"/>
              <a:t> het schema mee </a:t>
            </a:r>
            <a:r>
              <a:rPr lang="en-GB" i="1" dirty="0" err="1"/>
              <a:t>hebt</a:t>
            </a:r>
            <a:r>
              <a:rPr lang="en-GB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08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5. Communicatie!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63181"/>
            <a:ext cx="8658578" cy="50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In this </a:t>
            </a:r>
            <a:r>
              <a:rPr lang="en-GB" i="1" dirty="0" err="1"/>
              <a:t>GeoAtelier</a:t>
            </a:r>
            <a:r>
              <a:rPr lang="en-GB" i="1" dirty="0"/>
              <a:t>, focussed around IoT (Internet of Things), we use the internet to connect the thing with the service. The </a:t>
            </a:r>
            <a:r>
              <a:rPr lang="en-GB" i="1" dirty="0" err="1"/>
              <a:t>Wemos</a:t>
            </a:r>
            <a:r>
              <a:rPr lang="en-GB" i="1" dirty="0"/>
              <a:t> has </a:t>
            </a:r>
            <a:r>
              <a:rPr lang="en-GB" i="1" dirty="0" err="1"/>
              <a:t>WiFi</a:t>
            </a:r>
            <a:r>
              <a:rPr lang="en-GB" i="1" dirty="0"/>
              <a:t> build in and we'll use that (</a:t>
            </a:r>
            <a:r>
              <a:rPr lang="en-GB" i="1" dirty="0" err="1"/>
              <a:t>Wemos</a:t>
            </a:r>
            <a:r>
              <a:rPr lang="en-GB" i="1" dirty="0"/>
              <a:t> also has BLE onboard, but is not used).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List of ‘well-known’ communication (Transport) protocols</a:t>
            </a:r>
          </a:p>
          <a:p>
            <a:pPr marL="0" indent="0">
              <a:buNone/>
            </a:pPr>
            <a:endParaRPr lang="en-GB" i="1" dirty="0"/>
          </a:p>
          <a:p>
            <a:r>
              <a:rPr lang="en-GB" i="1" dirty="0"/>
              <a:t>Zigbee</a:t>
            </a:r>
          </a:p>
          <a:p>
            <a:r>
              <a:rPr lang="en-GB" i="1" dirty="0"/>
              <a:t>LoRa</a:t>
            </a:r>
          </a:p>
          <a:p>
            <a:r>
              <a:rPr lang="en-GB" i="1" dirty="0" err="1"/>
              <a:t>WiFi</a:t>
            </a:r>
            <a:endParaRPr lang="en-GB" i="1" dirty="0"/>
          </a:p>
          <a:p>
            <a:r>
              <a:rPr lang="en-GB" i="1" dirty="0"/>
              <a:t>2G/4G/LTE/5G</a:t>
            </a:r>
          </a:p>
          <a:p>
            <a:r>
              <a:rPr lang="en-GB" i="1" dirty="0"/>
              <a:t>BLE</a:t>
            </a:r>
          </a:p>
          <a:p>
            <a:r>
              <a:rPr lang="en-GB" i="1" dirty="0"/>
              <a:t>NB-IoT</a:t>
            </a:r>
          </a:p>
          <a:p>
            <a:r>
              <a:rPr lang="en-GB" i="1" dirty="0"/>
              <a:t>Sigfox</a:t>
            </a:r>
          </a:p>
          <a:p>
            <a:pPr marL="0" indent="0">
              <a:buNone/>
            </a:pPr>
            <a:endParaRPr lang="en-GB" i="1"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F4CE2F-80DF-17BF-82BD-6216FE5A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010" y="3657324"/>
            <a:ext cx="7703238" cy="29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9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GeoAtelier: </a:t>
            </a:r>
            <a:br>
              <a:rPr lang="en-BE" dirty="0"/>
            </a:br>
            <a:r>
              <a:rPr lang="en-BE" dirty="0"/>
              <a:t>Hands-on GeoIoT van A tot Z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4BDDA-55E0-6241-A686-51FAE352D3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BE" dirty="0"/>
              <a:t>Ochtend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DA325-5B67-5747-A1AB-0648FDA13D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E" dirty="0"/>
              <a:t>Namiddag</a:t>
            </a:r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40C2F1D8-F750-9D40-B9D9-5B16002DC0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56" y="4936885"/>
            <a:ext cx="2081347" cy="1808880"/>
          </a:xfrm>
          <a:prstGeom prst="rect">
            <a:avLst/>
          </a:prstGeom>
        </p:spPr>
      </p:pic>
      <p:pic>
        <p:nvPicPr>
          <p:cNvPr id="10" name="Picture 9" descr="A close-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928556F6-E7C1-6B4E-9938-0F6BC61B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7397" y="5264392"/>
            <a:ext cx="3752573" cy="1968016"/>
          </a:xfrm>
          <a:prstGeom prst="rect">
            <a:avLst/>
          </a:prstGeom>
        </p:spPr>
      </p:pic>
      <p:pic>
        <p:nvPicPr>
          <p:cNvPr id="11" name="Afbeelding 8">
            <a:extLst>
              <a:ext uri="{FF2B5EF4-FFF2-40B4-BE49-F238E27FC236}">
                <a16:creationId xmlns:a16="http://schemas.microsoft.com/office/drawing/2014/main" id="{DD9F2981-D702-5B49-B482-53FB8636DF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86" r="20842" b="7608"/>
          <a:stretch/>
        </p:blipFill>
        <p:spPr>
          <a:xfrm>
            <a:off x="8467595" y="4837081"/>
            <a:ext cx="3438899" cy="1812197"/>
          </a:xfrm>
          <a:prstGeom prst="rect">
            <a:avLst/>
          </a:prstGeom>
        </p:spPr>
      </p:pic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D5D18E5-2FA1-F94A-999A-FB2AE13A92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8295" y="4936885"/>
            <a:ext cx="2046684" cy="20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02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6. Sending data!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63181"/>
            <a:ext cx="8658578" cy="50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SQL (Schema) database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9AC153F-6984-3668-1DF6-F23FA54A3F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950" y="2235199"/>
            <a:ext cx="10400211" cy="23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05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6. Sending data!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3D0AE4-AE69-DB90-D421-E377477E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63181"/>
            <a:ext cx="8658578" cy="50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SQL (Schema) database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F9EE79-E815-D146-05F2-730CE9B3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971" y="900492"/>
            <a:ext cx="8447180" cy="58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89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5FAA55-CD6A-8342-964D-1E429FE1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Introductie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B5C9D-FDD9-8E49-A84C-B1DD1FE2F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622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GeoAtelier: </a:t>
            </a:r>
            <a:br>
              <a:rPr lang="en-BE" dirty="0"/>
            </a:br>
            <a:r>
              <a:rPr lang="en-BE" dirty="0"/>
              <a:t>Hands-on GeoIoT van A tot Z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4BDDA-55E0-6241-A686-51FAE352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504244" cy="3880772"/>
          </a:xfrm>
        </p:spPr>
        <p:txBody>
          <a:bodyPr/>
          <a:lstStyle/>
          <a:p>
            <a:r>
              <a:rPr lang="en-BE" dirty="0"/>
              <a:t>Ochtend</a:t>
            </a:r>
          </a:p>
        </p:txBody>
      </p:sp>
    </p:spTree>
    <p:extLst>
      <p:ext uri="{BB962C8B-B14F-4D97-AF65-F5344CB8AC3E}">
        <p14:creationId xmlns:p14="http://schemas.microsoft.com/office/powerpoint/2010/main" val="29893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WiFi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4BDDA-55E0-6241-A686-51FAE352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504244" cy="3880772"/>
          </a:xfrm>
        </p:spPr>
        <p:txBody>
          <a:bodyPr/>
          <a:lstStyle/>
          <a:p>
            <a:r>
              <a:rPr lang="en-GB" dirty="0"/>
              <a:t>s</a:t>
            </a:r>
            <a:r>
              <a:rPr lang="en-BE" dirty="0"/>
              <a:t>sid: </a:t>
            </a:r>
            <a:r>
              <a:rPr lang="en-BE" dirty="0">
                <a:solidFill>
                  <a:schemeClr val="accent6"/>
                </a:solidFill>
              </a:rPr>
              <a:t>FLAGIS</a:t>
            </a:r>
          </a:p>
          <a:p>
            <a:r>
              <a:rPr lang="en-GB" dirty="0"/>
              <a:t>P</a:t>
            </a:r>
            <a:r>
              <a:rPr lang="en-BE" dirty="0"/>
              <a:t>asswd: </a:t>
            </a:r>
            <a:r>
              <a:rPr lang="en-BE" dirty="0">
                <a:solidFill>
                  <a:schemeClr val="accent6"/>
                </a:solidFill>
              </a:rPr>
              <a:t>flagis2022</a:t>
            </a:r>
          </a:p>
        </p:txBody>
      </p:sp>
    </p:spTree>
    <p:extLst>
      <p:ext uri="{BB962C8B-B14F-4D97-AF65-F5344CB8AC3E}">
        <p14:creationId xmlns:p14="http://schemas.microsoft.com/office/powerpoint/2010/main" val="290117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ESP8266 board</a:t>
            </a:r>
          </a:p>
        </p:txBody>
      </p:sp>
      <p:pic>
        <p:nvPicPr>
          <p:cNvPr id="2050" name="Picture 2" descr="Wemos D1 Mini V3 | ESP8266 | WiFi | CH340 Development board">
            <a:extLst>
              <a:ext uri="{FF2B5EF4-FFF2-40B4-BE49-F238E27FC236}">
                <a16:creationId xmlns:a16="http://schemas.microsoft.com/office/drawing/2014/main" id="{585FAEFA-5792-0B01-5762-AC28748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5" y="2060449"/>
            <a:ext cx="4382071" cy="37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5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ESP8266 board – pin out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1F0EFB-5220-0B37-20B8-3E6896C1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05" y="1930400"/>
            <a:ext cx="7104390" cy="395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32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ESP8266 board, breadboard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D93E1-1150-0096-69FB-444143A573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6963" y="2121732"/>
            <a:ext cx="8191533" cy="429600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2BD3E4-1077-1309-86D6-54AAC14FAEDB}"/>
              </a:ext>
            </a:extLst>
          </p:cNvPr>
          <p:cNvCxnSpPr/>
          <p:nvPr/>
        </p:nvCxnSpPr>
        <p:spPr>
          <a:xfrm>
            <a:off x="4258849" y="3429000"/>
            <a:ext cx="400833" cy="3914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AD03E4-5939-27D8-707F-F27878984AF3}"/>
              </a:ext>
            </a:extLst>
          </p:cNvPr>
          <p:cNvCxnSpPr>
            <a:cxnSpLocks/>
          </p:cNvCxnSpPr>
          <p:nvPr/>
        </p:nvCxnSpPr>
        <p:spPr>
          <a:xfrm flipV="1">
            <a:off x="3018773" y="2254685"/>
            <a:ext cx="4020854" cy="11743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9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EE43E-9E32-934A-ADA4-7CACDAA8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1. Installeer Arduino 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4BDDA-55E0-6241-A686-51FAE352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504244" cy="3880772"/>
          </a:xfrm>
        </p:spPr>
        <p:txBody>
          <a:bodyPr/>
          <a:lstStyle/>
          <a:p>
            <a:r>
              <a:rPr lang="en-BE" dirty="0"/>
              <a:t>Op de netwerk share:</a:t>
            </a:r>
          </a:p>
          <a:p>
            <a:pPr lvl="1"/>
            <a:r>
              <a:rPr lang="en-BE" dirty="0"/>
              <a:t>GeoAtelier -&gt; ArduinoIDE -&gt; versies voor alle OS’n</a:t>
            </a:r>
          </a:p>
          <a:p>
            <a:pPr lvl="1"/>
            <a:endParaRPr lang="en-BE" dirty="0"/>
          </a:p>
          <a:p>
            <a:pPr lvl="1"/>
            <a:r>
              <a:rPr lang="en-BE" dirty="0"/>
              <a:t>MacOS: versleep Arduino naar Application folder</a:t>
            </a:r>
          </a:p>
          <a:p>
            <a:pPr lvl="1"/>
            <a:r>
              <a:rPr lang="en-BE" dirty="0"/>
              <a:t>Windows: 2x klikken op installer</a:t>
            </a:r>
          </a:p>
          <a:p>
            <a:pPr lvl="1"/>
            <a:endParaRPr lang="en-BE" dirty="0"/>
          </a:p>
          <a:p>
            <a:r>
              <a:rPr lang="en-BE" dirty="0"/>
              <a:t>En Open</a:t>
            </a:r>
          </a:p>
        </p:txBody>
      </p:sp>
    </p:spTree>
    <p:extLst>
      <p:ext uri="{BB962C8B-B14F-4D97-AF65-F5344CB8AC3E}">
        <p14:creationId xmlns:p14="http://schemas.microsoft.com/office/powerpoint/2010/main" val="12049897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1F4779"/>
      </a:accent1>
      <a:accent2>
        <a:srgbClr val="F5BB3D"/>
      </a:accent2>
      <a:accent3>
        <a:srgbClr val="4BA0B1"/>
      </a:accent3>
      <a:accent4>
        <a:srgbClr val="999999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2345</TotalTime>
  <Words>549</Words>
  <Application>Microsoft Macintosh PowerPoint</Application>
  <PresentationFormat>Widescreen</PresentationFormat>
  <Paragraphs>88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Courier</vt:lpstr>
      <vt:lpstr>Trebuchet MS</vt:lpstr>
      <vt:lpstr>Wingdings 3</vt:lpstr>
      <vt:lpstr>Facet</vt:lpstr>
      <vt:lpstr>GeoAtelier:  Hands-on GeoIoT van A tot Z</vt:lpstr>
      <vt:lpstr>GeoAtelier:  Hands-on GeoIoT van A tot Z</vt:lpstr>
      <vt:lpstr>Introductie</vt:lpstr>
      <vt:lpstr>GeoAtelier:  Hands-on GeoIoT van A tot Z</vt:lpstr>
      <vt:lpstr>WiFi</vt:lpstr>
      <vt:lpstr>ESP8266 board</vt:lpstr>
      <vt:lpstr>ESP8266 board – pin out</vt:lpstr>
      <vt:lpstr>ESP8266 board, breadboard</vt:lpstr>
      <vt:lpstr>1. Installeer Arduino IDE</vt:lpstr>
      <vt:lpstr>Installeer ESP8266 board</vt:lpstr>
      <vt:lpstr>Installeer ESP8266 board</vt:lpstr>
      <vt:lpstr>Installeer ESP8266 board</vt:lpstr>
      <vt:lpstr>Sluit de ESP8266 aan op je computer</vt:lpstr>
      <vt:lpstr>1. Arduino Blink! (knipper LED)</vt:lpstr>
      <vt:lpstr>Voorbereiding voor de oefeningen</vt:lpstr>
      <vt:lpstr>2. LogWindow</vt:lpstr>
      <vt:lpstr>3. GPS</vt:lpstr>
      <vt:lpstr>4. Tijd voor de sensoren!</vt:lpstr>
      <vt:lpstr>5. Communicatie!</vt:lpstr>
      <vt:lpstr>6. Sending data!</vt:lpstr>
      <vt:lpstr>6. Sending data!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GeoAtelier:  Hands-on GeoIoT van A tot Z</dc:title>
  <dc:creator>Bart De Lathouwer</dc:creator>
  <cp:lastModifiedBy>Bart De Lathouwer</cp:lastModifiedBy>
  <cp:revision>28</cp:revision>
  <dcterms:created xsi:type="dcterms:W3CDTF">2022-03-28T11:43:24Z</dcterms:created>
  <dcterms:modified xsi:type="dcterms:W3CDTF">2022-05-02T08:41:20Z</dcterms:modified>
</cp:coreProperties>
</file>